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nonymous Pro" panose="020B0604020202020204" charset="0"/>
      <p:regular r:id="rId26"/>
      <p:bold r:id="rId27"/>
      <p:italic r:id="rId28"/>
      <p:boldItalic r:id="rId29"/>
    </p:embeddedFon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Lato Heavy" panose="020B0604020202020204" charset="0"/>
      <p:regular r:id="rId42"/>
      <p:bold r:id="rId43"/>
      <p:italic r:id="rId44"/>
      <p:boldItalic r:id="rId45"/>
    </p:embeddedFont>
    <p:embeddedFont>
      <p:font typeface="Now" panose="020B0604020202020204" charset="0"/>
      <p:regular r:id="rId46"/>
      <p:bold r:id="rId47"/>
    </p:embeddedFont>
    <p:embeddedFont>
      <p:font typeface="Now Bold" panose="020B060402020202020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5478"/>
            <a:ext cx="5595057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THE EXTENSION OF YOUR SYSTEM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580802"/>
            <a:ext cx="55950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Presented by your future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53693" y="1019192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593222"/>
            <a:ext cx="6167140" cy="6167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66" y="8402331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164970"/>
            <a:ext cx="15149032" cy="330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35370"/>
            <a:ext cx="15149032" cy="330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141" y="3059852"/>
            <a:ext cx="5728241" cy="41672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330" r="2330"/>
          <a:stretch>
            <a:fillRect/>
          </a:stretch>
        </p:blipFill>
        <p:spPr>
          <a:xfrm>
            <a:off x="12361073" y="3059852"/>
            <a:ext cx="5540399" cy="4307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30183" y="3059852"/>
            <a:ext cx="5728241" cy="41672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74141" y="2908808"/>
            <a:ext cx="5903675" cy="4469384"/>
            <a:chOff x="0" y="0"/>
            <a:chExt cx="2183953" cy="1653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24355" y="2898095"/>
            <a:ext cx="5903675" cy="4469384"/>
            <a:chOff x="0" y="0"/>
            <a:chExt cx="2183953" cy="1653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78333" y="2887366"/>
            <a:ext cx="5917825" cy="4480096"/>
            <a:chOff x="0" y="0"/>
            <a:chExt cx="2183953" cy="1653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30132" y="7647773"/>
            <a:ext cx="2216258" cy="3567430"/>
            <a:chOff x="0" y="0"/>
            <a:chExt cx="4842510" cy="7794812"/>
          </a:xfrm>
        </p:grpSpPr>
        <p:sp>
          <p:nvSpPr>
            <p:cNvPr id="14" name="Freeform 1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8035871" y="-402888"/>
            <a:ext cx="2216258" cy="2863175"/>
            <a:chOff x="0" y="0"/>
            <a:chExt cx="4842510" cy="6256020"/>
          </a:xfrm>
        </p:grpSpPr>
        <p:sp>
          <p:nvSpPr>
            <p:cNvPr id="16" name="Freeform 1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050504" y="7647773"/>
            <a:ext cx="2216258" cy="3567430"/>
            <a:chOff x="0" y="0"/>
            <a:chExt cx="4842510" cy="7794812"/>
          </a:xfrm>
        </p:grpSpPr>
        <p:sp>
          <p:nvSpPr>
            <p:cNvPr id="18" name="Freeform 18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1238" y="500517"/>
            <a:ext cx="1161825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384" y="2737153"/>
            <a:ext cx="17029231" cy="4493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8984594">
            <a:off x="4137416" y="1339155"/>
            <a:ext cx="4521494" cy="718965"/>
            <a:chOff x="0" y="0"/>
            <a:chExt cx="35941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-8916969">
            <a:off x="9269995" y="1373723"/>
            <a:ext cx="4521494" cy="718965"/>
            <a:chOff x="0" y="0"/>
            <a:chExt cx="3594100" cy="571500"/>
          </a:xfrm>
        </p:grpSpPr>
        <p:sp>
          <p:nvSpPr>
            <p:cNvPr id="41" name="Freeform 4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53578" y="248990"/>
            <a:ext cx="3141373" cy="259391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8100000">
            <a:off x="8618122" y="3510860"/>
            <a:ext cx="4521494" cy="718965"/>
            <a:chOff x="0" y="0"/>
            <a:chExt cx="3594100" cy="571500"/>
          </a:xfrm>
        </p:grpSpPr>
        <p:sp>
          <p:nvSpPr>
            <p:cNvPr id="44" name="Freeform 4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45" name="Group 45"/>
          <p:cNvGrpSpPr/>
          <p:nvPr/>
        </p:nvGrpSpPr>
        <p:grpSpPr>
          <a:xfrm rot="2137357">
            <a:off x="4718266" y="3510860"/>
            <a:ext cx="4521494" cy="718965"/>
            <a:chOff x="0" y="0"/>
            <a:chExt cx="3594100" cy="571500"/>
          </a:xfrm>
        </p:grpSpPr>
        <p:sp>
          <p:nvSpPr>
            <p:cNvPr id="46" name="Freeform 46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3628" y="3034422"/>
            <a:ext cx="2741273" cy="2802531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-7156727">
            <a:off x="3058027" y="5147596"/>
            <a:ext cx="4521494" cy="718965"/>
            <a:chOff x="0" y="0"/>
            <a:chExt cx="3594100" cy="571500"/>
          </a:xfrm>
        </p:grpSpPr>
        <p:sp>
          <p:nvSpPr>
            <p:cNvPr id="49" name="Freeform 49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8563611">
            <a:off x="9940405" y="8524802"/>
            <a:ext cx="2550543" cy="713101"/>
            <a:chOff x="0" y="0"/>
            <a:chExt cx="2044079" cy="571500"/>
          </a:xfrm>
        </p:grpSpPr>
        <p:sp>
          <p:nvSpPr>
            <p:cNvPr id="51" name="Freeform 51"/>
            <p:cNvSpPr/>
            <p:nvPr/>
          </p:nvSpPr>
          <p:spPr>
            <a:xfrm>
              <a:off x="0" y="255270"/>
              <a:ext cx="2044079" cy="69850"/>
            </a:xfrm>
            <a:custGeom>
              <a:avLst/>
              <a:gdLst/>
              <a:ahLst/>
              <a:cxnLst/>
              <a:rect l="l" t="t" r="r" b="b"/>
              <a:pathLst>
                <a:path w="2044079" h="69850">
                  <a:moveTo>
                    <a:pt x="17532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44079" y="69850"/>
                  </a:lnTo>
                  <a:lnTo>
                    <a:pt x="2044079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2" name="Group 52"/>
          <p:cNvGrpSpPr/>
          <p:nvPr/>
        </p:nvGrpSpPr>
        <p:grpSpPr>
          <a:xfrm rot="4944366">
            <a:off x="4357645" y="2947599"/>
            <a:ext cx="5782433" cy="5778707"/>
            <a:chOff x="0" y="0"/>
            <a:chExt cx="7709911" cy="7704943"/>
          </a:xfrm>
        </p:grpSpPr>
        <p:grpSp>
          <p:nvGrpSpPr>
            <p:cNvPr id="53" name="Group 5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4474" y="2121942"/>
            <a:ext cx="4413689" cy="1441922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7096132">
            <a:off x="10470904" y="5672233"/>
            <a:ext cx="4521494" cy="718965"/>
            <a:chOff x="0" y="0"/>
            <a:chExt cx="3594100" cy="571500"/>
          </a:xfrm>
        </p:grpSpPr>
        <p:sp>
          <p:nvSpPr>
            <p:cNvPr id="61" name="Freeform 6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291218" y="3433936"/>
            <a:ext cx="5782433" cy="5778707"/>
            <a:chOff x="0" y="0"/>
            <a:chExt cx="7709911" cy="7704943"/>
          </a:xfrm>
        </p:grpSpPr>
        <p:grpSp>
          <p:nvGrpSpPr>
            <p:cNvPr id="63" name="Group 6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19337" y="1828536"/>
            <a:ext cx="4657214" cy="2411771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1319" y="7174708"/>
            <a:ext cx="3658297" cy="2762697"/>
          </a:xfrm>
          <a:prstGeom prst="rect">
            <a:avLst/>
          </a:prstGeom>
        </p:spPr>
      </p:pic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94951" y="6692119"/>
            <a:ext cx="5092238" cy="3421348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CLASSE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6946" y="1441637"/>
            <a:ext cx="11571977" cy="836103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SEQUENCIA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587931" y="3073405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2972" y="1228521"/>
            <a:ext cx="8009461" cy="855711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CASO DE USO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4586" y="716743"/>
            <a:ext cx="16230600" cy="8128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5878" y="4489450"/>
            <a:ext cx="540258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WHO ARE WE?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694922" y="2195481"/>
            <a:ext cx="17888377" cy="5896038"/>
            <a:chOff x="0" y="0"/>
            <a:chExt cx="23851169" cy="786138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75379" y="668965"/>
              <a:ext cx="21640800" cy="43281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2210369" y="6827174"/>
              <a:ext cx="21640800" cy="4328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 DE DADOS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4311" y="319039"/>
            <a:ext cx="7598526" cy="9648922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13766" y="1305371"/>
            <a:ext cx="1466046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54530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1883866"/>
            <a:ext cx="17016215" cy="3811129"/>
            <a:chOff x="0" y="0"/>
            <a:chExt cx="22688287" cy="508150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88119" y="6404772"/>
            <a:ext cx="2911763" cy="28535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7837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3" name="AutoShape 3"/>
          <p:cNvSpPr/>
          <p:nvPr/>
        </p:nvSpPr>
        <p:spPr>
          <a:xfrm>
            <a:off x="13445513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4" name="AutoShape 4"/>
          <p:cNvSpPr/>
          <p:nvPr/>
        </p:nvSpPr>
        <p:spPr>
          <a:xfrm>
            <a:off x="9306575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5" name="AutoShape 5"/>
          <p:cNvSpPr/>
          <p:nvPr/>
        </p:nvSpPr>
        <p:spPr>
          <a:xfrm>
            <a:off x="5167638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grpSp>
        <p:nvGrpSpPr>
          <p:cNvPr id="6" name="Group 6"/>
          <p:cNvGrpSpPr/>
          <p:nvPr/>
        </p:nvGrpSpPr>
        <p:grpSpPr>
          <a:xfrm>
            <a:off x="1207498" y="2207632"/>
            <a:ext cx="3486182" cy="3070083"/>
            <a:chOff x="0" y="0"/>
            <a:chExt cx="4648242" cy="40934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48242" cy="67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2"/>
                </a:lnSpc>
              </a:pPr>
              <a:r>
                <a:rPr lang="en-US" sz="3163" b="0" i="0" spc="253">
                  <a:solidFill>
                    <a:srgbClr val="FBF1EF"/>
                  </a:solidFill>
                  <a:latin typeface="Anonymous Pro"/>
                </a:rPr>
                <a:t>WHAT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6458"/>
              <a:ext cx="4648242" cy="2976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Empresa voltada ao desenvolvimento de soluções de sistemas voltadas ao mundo corporativo da TI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5374" y="1503469"/>
            <a:ext cx="3456190" cy="4078020"/>
            <a:chOff x="0" y="0"/>
            <a:chExt cx="4608254" cy="54373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608254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WHAT WE DO?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06355"/>
              <a:ext cx="4608254" cy="42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Integrar sistemas para formarmos um bloco sólido entre monitoramento, produtividade e redução de custos no mundo corporativo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46436" y="2528916"/>
            <a:ext cx="3507727" cy="6259807"/>
            <a:chOff x="0" y="0"/>
            <a:chExt cx="4676969" cy="83464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676969" cy="70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7"/>
                </a:lnSpc>
              </a:pPr>
              <a:r>
                <a:rPr lang="en-US" sz="3344" b="0" i="0" spc="267">
                  <a:solidFill>
                    <a:srgbClr val="FBF1EF"/>
                  </a:solidFill>
                  <a:latin typeface="Anonymous Pro"/>
                </a:rPr>
                <a:t>WHERE WE ARE?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94722"/>
              <a:ext cx="4676969" cy="715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Sabendo do alto custo relacionado a incidentes de TI, muitas empresa veem como solução o NOC, através do monitoramento efetivo, proporcionando previsões,performance</a:t>
              </a:r>
            </a:p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eliminando problemas de gestão de projetos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30340" y="2503866"/>
            <a:ext cx="3628960" cy="5544870"/>
            <a:chOff x="0" y="0"/>
            <a:chExt cx="4838614" cy="73931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838614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9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WHY WE </a:t>
              </a:r>
            </a:p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DO?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42955"/>
              <a:ext cx="4838614" cy="545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Com o intuito de erradicar gastos com incidentes e trazer produtividade,dinamica e lucratividade, optamos atacar no que o mercado corporativo está em maior deficit atualmente.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3813787" cy="242557"/>
            <a:chOff x="0" y="0"/>
            <a:chExt cx="6350000" cy="403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5882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167638" y="2207632"/>
            <a:ext cx="3813787" cy="242557"/>
            <a:chOff x="0" y="0"/>
            <a:chExt cx="6350000" cy="4038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306575" y="1028700"/>
            <a:ext cx="3813787" cy="242557"/>
            <a:chOff x="0" y="0"/>
            <a:chExt cx="6350000" cy="403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445513" y="2207632"/>
            <a:ext cx="3813787" cy="242557"/>
            <a:chOff x="0" y="0"/>
            <a:chExt cx="6350000" cy="403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7647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028700" y="7836811"/>
            <a:ext cx="3813787" cy="242557"/>
            <a:chOff x="0" y="0"/>
            <a:chExt cx="6350000" cy="4038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3725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5167638" y="9015743"/>
            <a:ext cx="3813787" cy="242557"/>
            <a:chOff x="0" y="0"/>
            <a:chExt cx="6350000" cy="4038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9306575" y="7865489"/>
            <a:ext cx="3813787" cy="242557"/>
            <a:chOff x="0" y="0"/>
            <a:chExt cx="6350000" cy="4038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-10800000">
            <a:off x="13445513" y="9014430"/>
            <a:ext cx="3813787" cy="242557"/>
            <a:chOff x="0" y="0"/>
            <a:chExt cx="6350000" cy="4038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14907" y="8454365"/>
            <a:ext cx="1837147" cy="2423501"/>
            <a:chOff x="0" y="0"/>
            <a:chExt cx="2449529" cy="3231335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 rot="-10800000">
            <a:off x="6181726" y="-566382"/>
            <a:ext cx="1837147" cy="2423501"/>
            <a:chOff x="0" y="0"/>
            <a:chExt cx="2449529" cy="3231335"/>
          </a:xfrm>
        </p:grpSpPr>
        <p:grpSp>
          <p:nvGrpSpPr>
            <p:cNvPr id="42" name="Group 42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8" name="Group 48"/>
          <p:cNvGrpSpPr/>
          <p:nvPr/>
        </p:nvGrpSpPr>
        <p:grpSpPr>
          <a:xfrm rot="-10800000">
            <a:off x="14433833" y="-566382"/>
            <a:ext cx="1837147" cy="2423501"/>
            <a:chOff x="0" y="0"/>
            <a:chExt cx="2449529" cy="3231335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5" name="Group 55"/>
          <p:cNvGrpSpPr/>
          <p:nvPr/>
        </p:nvGrpSpPr>
        <p:grpSpPr>
          <a:xfrm>
            <a:off x="10294895" y="8454365"/>
            <a:ext cx="1837147" cy="2423501"/>
            <a:chOff x="0" y="0"/>
            <a:chExt cx="2449529" cy="3231335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58784" y="2336935"/>
            <a:ext cx="4962363" cy="4962363"/>
          </a:xfrm>
          <a:prstGeom prst="rect">
            <a:avLst/>
          </a:prstGeom>
          <a:noFill/>
        </p:spPr>
      </p:pic>
      <p:sp>
        <p:nvSpPr>
          <p:cNvPr id="3" name="TextBox 3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62802" y="4740189"/>
            <a:ext cx="6868968" cy="347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Salário Médio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Tempo Ocioso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Participantes</a:t>
            </a:r>
          </a:p>
          <a:p>
            <a:pPr>
              <a:lnSpc>
                <a:spcPts val="7124"/>
              </a:lnSpc>
            </a:pPr>
            <a:endParaRPr lang="en-US" sz="3893" spc="77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58232" y="4778289"/>
            <a:ext cx="2547076" cy="2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3893" spc="291">
                <a:solidFill>
                  <a:srgbClr val="FFFFFF"/>
                </a:solidFill>
                <a:latin typeface="Now"/>
              </a:rPr>
              <a:t>$17,09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1h:9min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100</a:t>
            </a:r>
          </a:p>
        </p:txBody>
      </p:sp>
      <p:sp>
        <p:nvSpPr>
          <p:cNvPr id="6" name="AutoShape 6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2" name="AutoShape 12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3" name="AutoShape 13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14" name="Group 14"/>
          <p:cNvGrpSpPr/>
          <p:nvPr/>
        </p:nvGrpSpPr>
        <p:grpSpPr>
          <a:xfrm>
            <a:off x="648175" y="6868277"/>
            <a:ext cx="5937552" cy="2751362"/>
            <a:chOff x="0" y="0"/>
            <a:chExt cx="7916736" cy="36684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916736" cy="256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i="0" spc="317">
                  <a:solidFill>
                    <a:srgbClr val="FFFFFF"/>
                  </a:solidFill>
                  <a:latin typeface="Anonymous Pro"/>
                </a:rPr>
                <a:t>7.4 BILHÕES DE HORAS DE TEMPO OCIOSO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>
                <a:solidFill>
                  <a:srgbClr val="FFFFFF"/>
                </a:solidFill>
                <a:latin typeface="Anonymous Pro"/>
              </a:rPr>
              <a:t>135 MILHÕES DE FUNCIONÁRIOS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2681159"/>
            <a:ext cx="17016215" cy="5392280"/>
            <a:chOff x="0" y="0"/>
            <a:chExt cx="22688287" cy="7189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22688287" cy="4081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0"/>
                </a:lnSpc>
              </a:pPr>
              <a:r>
                <a:rPr lang="en-US" sz="20000">
                  <a:solidFill>
                    <a:srgbClr val="FFFFFF"/>
                  </a:solidFill>
                  <a:latin typeface="Lato Heavy"/>
                </a:rPr>
                <a:t>+ US$ 100 BI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0801"/>
              <a:ext cx="22688287" cy="1928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EM UM ANO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4000" y="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911951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3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+100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APROXIMADAMENTE 22 BILHÕES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283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77531" y="2453168"/>
            <a:ext cx="8457083" cy="63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>
                <a:solidFill>
                  <a:srgbClr val="FFFFFF"/>
                </a:solidFill>
                <a:latin typeface="Lato"/>
              </a:rPr>
              <a:t>Requisitos de negócio e usário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-4029634" y="1092777"/>
            <a:ext cx="16230600" cy="8165523"/>
            <a:chOff x="0" y="0"/>
            <a:chExt cx="21640800" cy="1088736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75019" y="0"/>
              <a:ext cx="20198710" cy="44069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10415202"/>
              <a:ext cx="21640800" cy="472163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985442" y="8377179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451</Words>
  <Application>Microsoft Office PowerPoint</Application>
  <PresentationFormat>Personalizar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Anonymous Pro</vt:lpstr>
      <vt:lpstr>Arimo</vt:lpstr>
      <vt:lpstr>Arial</vt:lpstr>
      <vt:lpstr>Lato Heavy</vt:lpstr>
      <vt:lpstr>Now</vt:lpstr>
      <vt:lpstr>Now Bold</vt:lpstr>
      <vt:lpstr>Lato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MARCO ANTÔNIO MORAIS ROVER</cp:lastModifiedBy>
  <cp:revision>2</cp:revision>
  <dcterms:created xsi:type="dcterms:W3CDTF">2006-08-16T00:00:00Z</dcterms:created>
  <dcterms:modified xsi:type="dcterms:W3CDTF">2019-12-03T23:43:45Z</dcterms:modified>
  <dc:identifier>DADlLNF4jWA</dc:identifier>
</cp:coreProperties>
</file>